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42" r:id="rId2"/>
  </p:sldMasterIdLst>
  <p:notesMasterIdLst>
    <p:notesMasterId r:id="rId20"/>
  </p:notesMasterIdLst>
  <p:sldIdLst>
    <p:sldId id="496" r:id="rId3"/>
    <p:sldId id="644" r:id="rId4"/>
    <p:sldId id="691" r:id="rId5"/>
    <p:sldId id="623" r:id="rId6"/>
    <p:sldId id="624" r:id="rId7"/>
    <p:sldId id="695" r:id="rId8"/>
    <p:sldId id="697" r:id="rId9"/>
    <p:sldId id="687" r:id="rId10"/>
    <p:sldId id="688" r:id="rId11"/>
    <p:sldId id="689" r:id="rId12"/>
    <p:sldId id="690" r:id="rId13"/>
    <p:sldId id="693" r:id="rId14"/>
    <p:sldId id="692" r:id="rId15"/>
    <p:sldId id="698" r:id="rId16"/>
    <p:sldId id="699" r:id="rId17"/>
    <p:sldId id="700" r:id="rId18"/>
    <p:sldId id="701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CC6600"/>
    <a:srgbClr val="E8F3E1"/>
    <a:srgbClr val="FF9900"/>
    <a:srgbClr val="21F5F5"/>
    <a:srgbClr val="00589A"/>
    <a:srgbClr val="FFFFFF"/>
    <a:srgbClr val="00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332" y="96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48" cy="495937"/>
          </a:xfrm>
          <a:prstGeom prst="rect">
            <a:avLst/>
          </a:prstGeom>
        </p:spPr>
        <p:txBody>
          <a:bodyPr vert="horz" lIns="90878" tIns="45440" rIns="90878" bIns="4544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27" y="2"/>
            <a:ext cx="2944870" cy="495937"/>
          </a:xfrm>
          <a:prstGeom prst="rect">
            <a:avLst/>
          </a:prstGeom>
        </p:spPr>
        <p:txBody>
          <a:bodyPr vert="horz" lIns="90878" tIns="45440" rIns="90878" bIns="45440" rtlCol="0"/>
          <a:lstStyle>
            <a:lvl1pPr algn="r">
              <a:defRPr sz="1200" smtClean="0"/>
            </a:lvl1pPr>
          </a:lstStyle>
          <a:p>
            <a:pPr>
              <a:defRPr/>
            </a:pPr>
            <a:fld id="{54ED9151-6F60-4AAD-BD74-BBCA6B4EB888}" type="datetimeFigureOut">
              <a:rPr lang="ru-RU"/>
              <a:pPr>
                <a:defRPr/>
              </a:pPr>
              <a:t>22.10.2024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8" tIns="45440" rIns="90878" bIns="4544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7" y="4716146"/>
            <a:ext cx="5438140" cy="4468175"/>
          </a:xfrm>
          <a:prstGeom prst="rect">
            <a:avLst/>
          </a:prstGeom>
        </p:spPr>
        <p:txBody>
          <a:bodyPr vert="horz" lIns="90878" tIns="45440" rIns="90878" bIns="4544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710"/>
            <a:ext cx="2946448" cy="495937"/>
          </a:xfrm>
          <a:prstGeom prst="rect">
            <a:avLst/>
          </a:prstGeom>
        </p:spPr>
        <p:txBody>
          <a:bodyPr vert="horz" lIns="90878" tIns="45440" rIns="90878" bIns="4544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27" y="9430710"/>
            <a:ext cx="2944870" cy="495937"/>
          </a:xfrm>
          <a:prstGeom prst="rect">
            <a:avLst/>
          </a:prstGeom>
        </p:spPr>
        <p:txBody>
          <a:bodyPr vert="horz" lIns="90878" tIns="45440" rIns="90878" bIns="4544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86F4E45-3A58-4F6F-BF61-E109607B5B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690A-49B5-414E-ADBF-CA7F693CDC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6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B43D-69E9-4BA2-91C3-65C3C1CEC8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7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2952E-6E15-494D-8929-9AADE630B8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0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9690A-49B5-414E-ADBF-CA7F693CDC6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6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86B74-26D2-444D-9F97-14F7B89E9ED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3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F48E1-3877-4CBF-B901-99D26D3D6DD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0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111E86-1521-4C73-A85D-3236B5AA677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2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0282CA-47C9-4494-A20C-0694C3AD94F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6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A45B89-4E92-4E73-B98B-C89E19B96B87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07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09638-CBF6-4623-B400-C841CC91351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89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F6051-D080-44EF-BF81-E4482E755B0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04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6B74-26D2-444D-9F97-14F7B89E9E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4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FFBBA-9534-4459-BE42-A2BE5452A199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26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5B43D-69E9-4BA2-91C3-65C3C1CEC86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0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2952E-6E15-494D-8929-9AADE630B8E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F48E1-3877-4CBF-B901-99D26D3D6D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1E86-1521-4C73-A85D-3236B5AA67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20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282CA-47C9-4494-A20C-0694C3AD94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90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5B89-4E92-4E73-B98B-C89E19B96B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5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09638-CBF6-4623-B400-C841CC9135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47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F6051-D080-44EF-BF81-E4482E755B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FFBBA-9534-4459-BE42-A2BE5452A1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89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6581E-3B57-480E-84F5-C1B8281651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56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6581E-3B57-480E-84F5-C1B8281651A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-1651" y="1124744"/>
            <a:ext cx="8676964" cy="1584176"/>
          </a:xfrm>
          <a:prstGeom prst="rect">
            <a:avLst/>
          </a:prstGeom>
          <a:noFill/>
          <a:ln w="19050">
            <a:noFill/>
          </a:ln>
          <a:effectLst>
            <a:outerShdw blurRad="149987" dist="241300" dir="8400000" rotWithShape="0">
              <a:srgbClr val="000000">
                <a:alpha val="28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000" b="1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Военная </a:t>
            </a:r>
            <a:r>
              <a:rPr lang="ru-RU" sz="2000" b="1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академия воздушно-космической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000" b="1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обороны имени </a:t>
            </a:r>
            <a:r>
              <a:rPr lang="ru-RU" sz="2000" b="1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Маршала Советского </a:t>
            </a:r>
            <a:r>
              <a:rPr lang="ru-RU" sz="2000" b="1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Союза Г.К. </a:t>
            </a:r>
            <a:r>
              <a:rPr lang="ru-RU" sz="2000" b="1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Жукова</a:t>
            </a:r>
            <a:endParaRPr lang="en-US" sz="2000" b="1" dirty="0" smtClean="0">
              <a:ln w="9525" cmpd="sng">
                <a:solidFill>
                  <a:prstClr val="black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dirty="0">
              <a:ln w="9525" cmpd="sng">
                <a:solidFill>
                  <a:prstClr val="black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000" b="1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г</a:t>
            </a:r>
            <a:r>
              <a:rPr lang="ru-RU" sz="2000" b="1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</a:rPr>
              <a:t>. Тверь</a:t>
            </a:r>
            <a:endParaRPr lang="ru-RU" sz="2000" b="1" dirty="0">
              <a:ln w="9525" cmpd="sng">
                <a:solidFill>
                  <a:prstClr val="black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</a:endParaRPr>
          </a:p>
        </p:txBody>
      </p:sp>
      <p:pic>
        <p:nvPicPr>
          <p:cNvPr id="31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488"/>
            <a:ext cx="8507964" cy="111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88" y="74926"/>
            <a:ext cx="879795" cy="1103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75" y="1556792"/>
            <a:ext cx="8588898" cy="936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документа участника сообщества «Братство Авангард» </a:t>
            </a:r>
            <a:br>
              <a:rPr lang="ru-RU" sz="19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условии, что кандидат является выпускником учебно-методического центра военно-патриотического воспитания «Авангард» – </a:t>
            </a:r>
            <a:r>
              <a:rPr lang="ru-RU" sz="19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баллов</a:t>
            </a:r>
            <a:r>
              <a:rPr lang="ru-RU" sz="19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9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9492" y="2713672"/>
            <a:ext cx="8560981" cy="114737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личной книжки юнармейца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условии, что кандидат является участником Движения не менее одного года (срок определяется по состоянию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июля года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приема в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академию) – 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баллов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2" y="4145851"/>
            <a:ext cx="8560981" cy="216346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золотого знака отличия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 к труду и обороне»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удостоверения </a:t>
            </a:r>
            <a:b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нему установленного образца (</a:t>
            </a: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представляемый знак отличия </a:t>
            </a:r>
            <a:b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удостоверения к нему должны соответствовать возрастной группе населения Российской Федерации, к которой поступающий относится (относился) </a:t>
            </a:r>
            <a:b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текущем году и (или) предыдущем году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при условии сдачи кандидатом вступительного испытания по физической подготовленности на оценку «отлично» – 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балла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40268" y="836712"/>
            <a:ext cx="8560981" cy="50405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удостоверения ветерана боевых действий – </a:t>
            </a:r>
            <a:r>
              <a:rPr lang="ru-RU" sz="1900" b="1">
                <a:latin typeface="Times New Roman" panose="02020603050405020304" pitchFamily="18" charset="0"/>
                <a:ea typeface="Times New Roman" panose="02020603050405020304" pitchFamily="18" charset="0"/>
              </a:rPr>
              <a:t>6 баллов</a:t>
            </a:r>
            <a:r>
              <a:rPr lang="ru-RU" sz="190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2" y="952053"/>
            <a:ext cx="8560981" cy="46371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участие в волонтёрской деятельности:</a:t>
            </a:r>
          </a:p>
          <a:p>
            <a:pPr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количестве отработанных часов от 100 до 200 – 1 балл,</a:t>
            </a:r>
          </a:p>
          <a:p>
            <a:pPr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количестве отработанных часов от 201 до 300 – 2 балла.</a:t>
            </a:r>
          </a:p>
          <a:p>
            <a:pPr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количестве отработанных часов от 301 до 400 – 3 балла.</a:t>
            </a:r>
          </a:p>
          <a:p>
            <a:pPr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количестве отработанных часов 401 и более – 4 балла,</a:t>
            </a:r>
          </a:p>
          <a:p>
            <a:pPr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наличие звания победителя и призёра федерального этапа Всероссийского конкурса «Доброволец России» – 2 балла,</a:t>
            </a:r>
          </a:p>
          <a:p>
            <a:pPr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наличие регионального почётного знака/знака отличия за особые заслуги в добровольчестве, статуса победителя регионального этапа Всероссийского конкурса «Доброволец России» – 1 балл.</a:t>
            </a:r>
          </a:p>
          <a:p>
            <a:pPr indent="45021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Суммарно за волонтёрскую деятельность кандидату может быть начислено не более 4 баллов.</a:t>
            </a:r>
            <a:endParaRPr lang="ru-RU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подсчёте часов учитываются часы, отработанные волонтёром в период </a:t>
            </a:r>
            <a: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апреля 2021 года </a:t>
            </a:r>
            <a:r>
              <a:rPr lang="ru-RU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1 апреля </a:t>
            </a:r>
            <a: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года</a:t>
            </a:r>
            <a:endParaRPr lang="ru-RU" sz="19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3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КВОТА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2" y="836712"/>
            <a:ext cx="8560981" cy="74875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179388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Российской Федерации, лица, награжденные тремя орденами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Мужества, и их дети;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9492" y="2009267"/>
            <a:ext cx="8560981" cy="62764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179388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 (в том числе мобилизованные и добровольцы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их дети;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9492" y="2996952"/>
            <a:ext cx="8560981" cy="122413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179388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ица, принимавшие участие в боевых действиях в составе Вооруженных Сил ДНР, Народной милиции ЛНР, воинских формирований и органов ДНР и ЛНР начиная с 11 мая 2014 г., и их дети;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50825" y="4509120"/>
            <a:ext cx="8560981" cy="115212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179388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военнослужащих, принимавших участие в боевых действиях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территориях других государств при исполнении обязанностей военной службы.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0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9927"/>
            <a:ext cx="87501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БЕЗ ВСТУПИТЕЛЬНЫХ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В РАМКАХ  ОТДЕЛЬНОЙ КВОТЫ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2" y="836712"/>
            <a:ext cx="8560981" cy="74875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Российской Федерации, лица, награжденные тремя орденами Мужества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74107" y="2652732"/>
            <a:ext cx="8560981" cy="329654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погибших или получивших увечье (ранение, травму, контузию)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заболевание в ходе СВО (боевых действиях на территориях иностранных государств):</a:t>
            </a:r>
          </a:p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 (в том числе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мобилизованных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добровольцев);</a:t>
            </a:r>
          </a:p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лиц, принимавших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боевых действиях в составе Вооруженных Сил ДНР, Народной милиции ЛНР, воинских формирований и органов ДНР и ЛНР начиная с 11 мая 2014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военнослужащих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принимавших участие в боевых действиях на территориях других государств при исполнении обязанностей военной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274107" y="1684783"/>
            <a:ext cx="8560981" cy="74875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лиц, удостоенных звания Героя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или  награжденных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тремя орденами Мужества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4537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9927"/>
            <a:ext cx="87501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ФИЗИЧЕСКОЙ ПОДГОТОВЛЕННОСТИ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9386"/>
              </p:ext>
            </p:extLst>
          </p:nvPr>
        </p:nvGraphicFramePr>
        <p:xfrm>
          <a:off x="176953" y="885966"/>
          <a:ext cx="8859543" cy="5638008"/>
        </p:xfrm>
        <a:graphic>
          <a:graphicData uri="http://schemas.openxmlformats.org/drawingml/2006/table">
            <a:tbl>
              <a:tblPr firstRow="1" bandRow="1"/>
              <a:tblGrid>
                <a:gridCol w="3506587">
                  <a:extLst>
                    <a:ext uri="{9D8B030D-6E8A-4147-A177-3AD203B41FA5}">
                      <a16:colId xmlns:a16="http://schemas.microsoft.com/office/drawing/2014/main" val="2865820298"/>
                    </a:ext>
                  </a:extLst>
                </a:gridCol>
                <a:gridCol w="1057883">
                  <a:extLst>
                    <a:ext uri="{9D8B030D-6E8A-4147-A177-3AD203B41FA5}">
                      <a16:colId xmlns:a16="http://schemas.microsoft.com/office/drawing/2014/main" val="1075112666"/>
                    </a:ext>
                  </a:extLst>
                </a:gridCol>
                <a:gridCol w="595059">
                  <a:extLst>
                    <a:ext uri="{9D8B030D-6E8A-4147-A177-3AD203B41FA5}">
                      <a16:colId xmlns:a16="http://schemas.microsoft.com/office/drawing/2014/main" val="3403984492"/>
                    </a:ext>
                  </a:extLst>
                </a:gridCol>
                <a:gridCol w="793412">
                  <a:extLst>
                    <a:ext uri="{9D8B030D-6E8A-4147-A177-3AD203B41FA5}">
                      <a16:colId xmlns:a16="http://schemas.microsoft.com/office/drawing/2014/main" val="1380636494"/>
                    </a:ext>
                  </a:extLst>
                </a:gridCol>
                <a:gridCol w="595059">
                  <a:extLst>
                    <a:ext uri="{9D8B030D-6E8A-4147-A177-3AD203B41FA5}">
                      <a16:colId xmlns:a16="http://schemas.microsoft.com/office/drawing/2014/main" val="1508710774"/>
                    </a:ext>
                  </a:extLst>
                </a:gridCol>
                <a:gridCol w="859530">
                  <a:extLst>
                    <a:ext uri="{9D8B030D-6E8A-4147-A177-3AD203B41FA5}">
                      <a16:colId xmlns:a16="http://schemas.microsoft.com/office/drawing/2014/main" val="67092595"/>
                    </a:ext>
                  </a:extLst>
                </a:gridCol>
                <a:gridCol w="661177">
                  <a:extLst>
                    <a:ext uri="{9D8B030D-6E8A-4147-A177-3AD203B41FA5}">
                      <a16:colId xmlns:a16="http://schemas.microsoft.com/office/drawing/2014/main" val="3113462479"/>
                    </a:ext>
                  </a:extLst>
                </a:gridCol>
                <a:gridCol w="790836">
                  <a:extLst>
                    <a:ext uri="{9D8B030D-6E8A-4147-A177-3AD203B41FA5}">
                      <a16:colId xmlns:a16="http://schemas.microsoft.com/office/drawing/2014/main" val="2307363043"/>
                    </a:ext>
                  </a:extLst>
                </a:gridCol>
              </a:tblGrid>
              <a:tr h="303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Упражнение на физическое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качество «Сила»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пол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баллов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минимум</a:t>
                      </a: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17444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altLang="ru-RU" sz="1400" b="0" dirty="0" smtClean="0">
                          <a:latin typeface="+mn-lt"/>
                          <a:cs typeface="Times New Roman" panose="02020603050405020304" pitchFamily="18" charset="0"/>
                        </a:rPr>
                        <a:t>Сгибание и разгибание рук в упоре лежа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женский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50 раз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5 раз - 8 баллов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71932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altLang="ru-RU" sz="1400" b="0" dirty="0" smtClean="0">
                          <a:latin typeface="+mn-lt"/>
                          <a:cs typeface="Times New Roman" panose="02020603050405020304" pitchFamily="18" charset="0"/>
                        </a:rPr>
                        <a:t>Наклон туловища вперед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женский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60 наклонов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8 </a:t>
                      </a:r>
                      <a:r>
                        <a:rPr lang="ru-RU" sz="1400" b="1" dirty="0" err="1" smtClean="0">
                          <a:latin typeface="+mn-lt"/>
                        </a:rPr>
                        <a:t>накл</a:t>
                      </a:r>
                      <a:r>
                        <a:rPr lang="ru-RU" sz="1400" b="1" dirty="0" smtClean="0">
                          <a:latin typeface="+mn-lt"/>
                        </a:rPr>
                        <a:t> -</a:t>
                      </a:r>
                      <a:r>
                        <a:rPr lang="ru-RU" sz="1400" b="1" baseline="0" dirty="0" smtClean="0">
                          <a:latin typeface="+mn-lt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</a:rPr>
                        <a:t>8 баллов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41720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altLang="ru-RU" sz="1400" b="0" dirty="0" smtClean="0">
                          <a:latin typeface="+mn-lt"/>
                          <a:cs typeface="Times New Roman" panose="02020603050405020304" pitchFamily="18" charset="0"/>
                        </a:rPr>
                        <a:t>Подтягивание на перекладине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мужской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25 раз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5 раз - 30 баллов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34549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мужской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25 раз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5 раз - 30 баллов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90030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мужской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15 раз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 раза  / 38 балл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333161"/>
                  </a:ext>
                </a:extLst>
              </a:tr>
              <a:tr h="341278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вес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70 кг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80кг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80 +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70 кг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80кг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80 +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36127"/>
                  </a:ext>
                </a:extLst>
              </a:tr>
              <a:tr h="304809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мужской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65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75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85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54231"/>
                  </a:ext>
                </a:extLst>
              </a:tr>
              <a:tr h="303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defTabSz="893763">
                        <a:tabLst>
                          <a:tab pos="0" algn="l"/>
                          <a:tab pos="88900" algn="l"/>
                        </a:tabLs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Упражнение на физическое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качество «Быстрота»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пол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баллов 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Минимум (30/8 баллов)</a:t>
                      </a: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91678"/>
                  </a:ext>
                </a:extLst>
              </a:tr>
              <a:tr h="32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 на 60 м.</a:t>
                      </a: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муж. /жен.</a:t>
                      </a:r>
                      <a:endParaRPr lang="ru-RU" sz="1400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7,8 с.</a:t>
                      </a:r>
                      <a:endParaRPr lang="ru-RU" sz="1400" b="1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 - 9,6 с, ж - 11,2 с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20737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 на 100 м.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муж. /жен.</a:t>
                      </a:r>
                      <a:endParaRPr lang="ru-RU" sz="1400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12,0 с.</a:t>
                      </a:r>
                      <a:endParaRPr lang="ru-RU" sz="1400" b="1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 - 15,4 с, ж - 18,4 с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11317"/>
                  </a:ext>
                </a:extLst>
              </a:tr>
              <a:tr h="3048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Челночный бег 10×10 м</a:t>
                      </a:r>
                      <a:endParaRPr lang="ru-RU" sz="1400" b="0" dirty="0"/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муж. /жен.</a:t>
                      </a:r>
                      <a:endParaRPr lang="ru-RU" sz="1400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24,0 с.</a:t>
                      </a:r>
                      <a:endParaRPr lang="ru-RU" sz="1400" b="1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dirty="0" smtClean="0"/>
                        <a:t>м - 27,6 с, ж - 33,6 с</a:t>
                      </a:r>
                      <a:endParaRPr lang="ru-RU" sz="1400" b="1" dirty="0"/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08149"/>
                  </a:ext>
                </a:extLst>
              </a:tr>
              <a:tr h="5181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Упражнение на физическое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качество «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Выносливость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баллов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Минимум (30/8 баллов)</a:t>
                      </a: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88482"/>
                  </a:ext>
                </a:extLst>
              </a:tr>
              <a:tr h="5181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 на 1 км.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муж. /жен.</a:t>
                      </a:r>
                      <a:endParaRPr lang="ru-RU" sz="1400" dirty="0"/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3,15 мин.</a:t>
                      </a:r>
                      <a:endParaRPr lang="ru-RU" sz="1400" b="1" dirty="0"/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 - 4,00 мин.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ж - 5,55 мин.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58048"/>
                  </a:ext>
                </a:extLst>
              </a:tr>
              <a:tr h="5181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 на 3 км.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муж. /жен.</a:t>
                      </a:r>
                      <a:endParaRPr lang="ru-RU" sz="1400" dirty="0"/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10,30 мин.</a:t>
                      </a:r>
                      <a:endParaRPr lang="ru-RU" sz="1400" b="1" dirty="0"/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 - 14,40 мин.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ж – 16,20 мин.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0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54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9927"/>
            <a:ext cx="87501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ФИЗИЧЕСКОЙ ПОДГОТОВЛЕННОСТИ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029486"/>
              </p:ext>
            </p:extLst>
          </p:nvPr>
        </p:nvGraphicFramePr>
        <p:xfrm>
          <a:off x="273050" y="844538"/>
          <a:ext cx="8656637" cy="5968838"/>
        </p:xfrm>
        <a:graphic>
          <a:graphicData uri="http://schemas.openxmlformats.org/drawingml/2006/table">
            <a:tbl>
              <a:tblPr/>
              <a:tblGrid>
                <a:gridCol w="992113">
                  <a:extLst>
                    <a:ext uri="{9D8B030D-6E8A-4147-A177-3AD203B41FA5}">
                      <a16:colId xmlns:a16="http://schemas.microsoft.com/office/drawing/2014/main" val="1875652612"/>
                    </a:ext>
                  </a:extLst>
                </a:gridCol>
                <a:gridCol w="900656">
                  <a:extLst>
                    <a:ext uri="{9D8B030D-6E8A-4147-A177-3AD203B41FA5}">
                      <a16:colId xmlns:a16="http://schemas.microsoft.com/office/drawing/2014/main" val="2665407021"/>
                    </a:ext>
                  </a:extLst>
                </a:gridCol>
                <a:gridCol w="837033">
                  <a:extLst>
                    <a:ext uri="{9D8B030D-6E8A-4147-A177-3AD203B41FA5}">
                      <a16:colId xmlns:a16="http://schemas.microsoft.com/office/drawing/2014/main" val="3559093080"/>
                    </a:ext>
                  </a:extLst>
                </a:gridCol>
                <a:gridCol w="876798">
                  <a:extLst>
                    <a:ext uri="{9D8B030D-6E8A-4147-A177-3AD203B41FA5}">
                      <a16:colId xmlns:a16="http://schemas.microsoft.com/office/drawing/2014/main" val="2955552776"/>
                    </a:ext>
                  </a:extLst>
                </a:gridCol>
                <a:gridCol w="902644">
                  <a:extLst>
                    <a:ext uri="{9D8B030D-6E8A-4147-A177-3AD203B41FA5}">
                      <a16:colId xmlns:a16="http://schemas.microsoft.com/office/drawing/2014/main" val="1081322824"/>
                    </a:ext>
                  </a:extLst>
                </a:gridCol>
                <a:gridCol w="1081583">
                  <a:extLst>
                    <a:ext uri="{9D8B030D-6E8A-4147-A177-3AD203B41FA5}">
                      <a16:colId xmlns:a16="http://schemas.microsoft.com/office/drawing/2014/main" val="339491147"/>
                    </a:ext>
                  </a:extLst>
                </a:gridCol>
                <a:gridCol w="992113">
                  <a:extLst>
                    <a:ext uri="{9D8B030D-6E8A-4147-A177-3AD203B41FA5}">
                      <a16:colId xmlns:a16="http://schemas.microsoft.com/office/drawing/2014/main" val="2415578670"/>
                    </a:ext>
                  </a:extLst>
                </a:gridCol>
                <a:gridCol w="1081583">
                  <a:extLst>
                    <a:ext uri="{9D8B030D-6E8A-4147-A177-3AD203B41FA5}">
                      <a16:colId xmlns:a16="http://schemas.microsoft.com/office/drawing/2014/main" val="1442619831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47062212"/>
                    </a:ext>
                  </a:extLst>
                </a:gridCol>
              </a:tblGrid>
              <a:tr h="208118">
                <a:tc gridSpan="9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Сумма баллов в трёх упражнениях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91007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мужчины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женщины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мужчины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женщины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мужчины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женщины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997539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37025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24026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10423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61557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66886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87566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6244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90522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07219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738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19905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00468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24912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66286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84922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2701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47195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69764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20392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26764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27941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41932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04952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54783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30803"/>
                  </a:ext>
                </a:extLst>
              </a:tr>
              <a:tr h="20566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00" marR="463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9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89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9927"/>
            <a:ext cx="87501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74107" y="1684783"/>
            <a:ext cx="8560981" cy="116815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</a:t>
            </a:r>
          </a:p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всем вопросам: 8 (4822) 32-08-04;</a:t>
            </a:r>
          </a:p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вопросам прохождения военно-врачебной комиссии: 8 (4822) 35-39-78 </a:t>
            </a:r>
          </a:p>
        </p:txBody>
      </p:sp>
      <p:pic>
        <p:nvPicPr>
          <p:cNvPr id="1026" name="Picture 2" descr="QR ВА В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0825" y="3068960"/>
            <a:ext cx="8560981" cy="116815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0363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vavko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8775" algn="just">
              <a:spcAft>
                <a:spcPts val="0"/>
              </a:spcAft>
              <a:tabLst>
                <a:tab pos="-201168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vavko_umo_1@mil.ru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1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-1651" y="1124744"/>
            <a:ext cx="8676964" cy="1584176"/>
          </a:xfrm>
          <a:prstGeom prst="rect">
            <a:avLst/>
          </a:prstGeom>
          <a:noFill/>
          <a:ln w="19050">
            <a:noFill/>
          </a:ln>
          <a:effectLst>
            <a:outerShdw blurRad="149987" dist="241300" dir="8400000" rotWithShape="0">
              <a:srgbClr val="000000">
                <a:alpha val="28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Военная </a:t>
            </a:r>
            <a:r>
              <a:rPr kumimoji="0" lang="ru-RU" sz="2000" b="1" i="0" u="none" strike="noStrike" kern="1200" cap="none" spc="0" normalizeH="0" baseline="0" noProof="0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академия воздушно-космической 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обороны имени </a:t>
            </a:r>
            <a:r>
              <a:rPr kumimoji="0" lang="ru-RU" sz="2000" b="1" i="0" u="none" strike="noStrike" kern="1200" cap="none" spc="0" normalizeH="0" baseline="0" noProof="0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Маршала Советского </a:t>
            </a:r>
            <a:r>
              <a:rPr kumimoji="0" lang="ru-RU" sz="2000" b="1" i="0" u="none" strike="noStrike" kern="1200" cap="none" spc="0" normalizeH="0" baseline="0" noProof="0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Союза Г.К. </a:t>
            </a:r>
            <a:r>
              <a:rPr kumimoji="0" lang="ru-RU" sz="2000" b="1" i="0" u="none" strike="noStrike" kern="1200" cap="none" spc="0" normalizeH="0" baseline="0" noProof="0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Жукова</a:t>
            </a:r>
            <a:endParaRPr kumimoji="0" lang="en-US" sz="2000" b="1" i="0" u="none" strike="noStrike" kern="1200" cap="none" spc="0" normalizeH="0" baseline="0" noProof="0" dirty="0" smtClean="0">
              <a:ln w="9525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5B9BD5">
                  <a:lumMod val="50000"/>
                </a:srgbClr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9525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5B9BD5">
                  <a:lumMod val="50000"/>
                </a:srgbClr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</a:t>
            </a:r>
            <a:r>
              <a:rPr kumimoji="0" lang="ru-RU" sz="2000" b="1" i="0" u="none" strike="noStrike" kern="1200" cap="none" spc="0" normalizeH="0" baseline="0" noProof="0" dirty="0" smtClean="0">
                <a:ln w="9525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5B9BD5">
                    <a:lumMod val="50000"/>
                  </a:srgb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Тверь</a:t>
            </a:r>
            <a:endParaRPr kumimoji="0" lang="ru-RU" sz="2000" b="1" i="0" u="none" strike="noStrike" kern="1200" cap="none" spc="0" normalizeH="0" baseline="0" noProof="0" dirty="0">
              <a:ln w="9525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5B9BD5">
                  <a:lumMod val="50000"/>
                </a:srgbClr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488"/>
            <a:ext cx="8507964" cy="111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88" y="74926"/>
            <a:ext cx="879795" cy="1103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5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187624" y="44450"/>
            <a:ext cx="7848872" cy="438150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КУРСАНТОВ</a:t>
            </a:r>
          </a:p>
        </p:txBody>
      </p:sp>
      <p:sp>
        <p:nvSpPr>
          <p:cNvPr id="15364" name="AutoShape 26"/>
          <p:cNvSpPr>
            <a:spLocks noChangeArrowheads="1"/>
          </p:cNvSpPr>
          <p:nvPr/>
        </p:nvSpPr>
        <p:spPr bwMode="auto">
          <a:xfrm>
            <a:off x="899592" y="577327"/>
            <a:ext cx="8111550" cy="592095"/>
          </a:xfrm>
          <a:prstGeom prst="roundRect">
            <a:avLst>
              <a:gd name="adj" fmla="val 4384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180975"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АБОР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КУРСАНТОВ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2025 ГОДУ БУДЕТ ОСУЩЕСТВЛЯТЬСЯ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11 ВОЕННЫМ СПЕЦИАЛЬНОСТЯМ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ИНЖЕНЕРНОГО ПРОФИЛЯ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ВОЗДУШНО-КОСМИЧЕСКИХ СИЛ</a:t>
            </a: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8429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613"/>
            <a:ext cx="1981200" cy="974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-34925"/>
            <a:ext cx="8429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 b="3513"/>
          <a:stretch/>
        </p:blipFill>
        <p:spPr>
          <a:xfrm>
            <a:off x="4644008" y="4016101"/>
            <a:ext cx="4392488" cy="273602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7" y="1283528"/>
            <a:ext cx="4392489" cy="2611002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/>
          <a:stretch/>
        </p:blipFill>
        <p:spPr>
          <a:xfrm>
            <a:off x="121709" y="4016122"/>
            <a:ext cx="4312067" cy="2736000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5" y="1290993"/>
            <a:ext cx="4315571" cy="2603537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08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93894" y="44624"/>
            <a:ext cx="7868069" cy="439738"/>
          </a:xfrm>
          <a:prstGeom prst="roundRect">
            <a:avLst>
              <a:gd name="adj" fmla="val 12094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238" algn="l"/>
                <a:tab pos="6119813" algn="r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ДОПОЛНИТЕЛЬНОЕ ОБРАЗОВАНИЕ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" y="-27384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1698005"/>
            <a:ext cx="4248472" cy="70685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Переводчик в сфере профессиональной коммуникации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33" y="575431"/>
            <a:ext cx="4428000" cy="295200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33" y="3789040"/>
            <a:ext cx="4428000" cy="2952000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4707586"/>
            <a:ext cx="4248472" cy="70685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Водитель транспортных средств категории «С»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3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ПОСТУПАТЬ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575" y="721962"/>
            <a:ext cx="8588898" cy="195749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Граждане в возрасте от 16 до 22 лет, не проходившие военную службу;</a:t>
            </a:r>
          </a:p>
          <a:p>
            <a:pPr indent="358775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раждане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прошедшие военную службу, и военнослужащие, проходящие военную службу по призыву, 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до достижения ими возраста 24 лет;</a:t>
            </a:r>
          </a:p>
          <a:p>
            <a:pPr indent="358775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оеннослужащие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проходящие военную службу по 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контракту, 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до достижения ими возраста 27 лет.</a:t>
            </a:r>
          </a:p>
          <a:p>
            <a:pPr indent="358775" algn="just"/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Возраст определяется по состоянию на 1 августа года приема в вуз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9492" y="2874554"/>
            <a:ext cx="8560981" cy="154257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7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7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36 баллов,</a:t>
            </a:r>
          </a:p>
          <a:p>
            <a:pPr indent="358775" algn="just"/>
            <a:r>
              <a:rPr lang="ru-RU" sz="17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Математика (профильная)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7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27 </a:t>
            </a:r>
            <a:r>
              <a:rPr lang="ru-RU" sz="17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баллов,</a:t>
            </a:r>
          </a:p>
          <a:p>
            <a:pPr indent="358775" algn="just"/>
            <a:r>
              <a:rPr lang="ru-RU" sz="17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7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17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баллов или </a:t>
            </a:r>
          </a:p>
          <a:p>
            <a:pPr indent="358775"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нформатика и ИКТ– 40 баллов или </a:t>
            </a:r>
          </a:p>
          <a:p>
            <a:pPr indent="358775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иностранный язык (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английский, немецкий, французский,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испанский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– 22 балла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1" y="4417132"/>
            <a:ext cx="8560981" cy="7400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 поступлении в 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9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будут учитываться результаты ЕГЭ </a:t>
            </a:r>
            <a:r>
              <a:rPr lang="en-US" sz="1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1-2025 годов</a:t>
            </a:r>
            <a:endParaRPr lang="ru-RU" sz="19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49929" y="5301208"/>
            <a:ext cx="8560981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 экзаменам академии имеют право поступать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58775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абитуриенты, окончившие колледжи или профессиональные лицеи (имеющие диплом о среднем профессиональном образовании);</a:t>
            </a:r>
          </a:p>
          <a:p>
            <a:pPr indent="358775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ица, принимавшие участие в СВО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9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их дети</a:t>
            </a:r>
            <a:endParaRPr lang="ru-RU" sz="1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74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НАБОРА КУРСАНТОВ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900" y="836712"/>
            <a:ext cx="8713787" cy="936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2024 году конкурс составил: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среди девушек –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4-8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человек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место; 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среди юношей –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1,5-2,5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место.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77470"/>
              </p:ext>
            </p:extLst>
          </p:nvPr>
        </p:nvGraphicFramePr>
        <p:xfrm>
          <a:off x="107504" y="2204864"/>
          <a:ext cx="6392231" cy="4219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Общеобразовательные дисциплины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1000">
                          <a:schemeClr val="accent6">
                            <a:lumMod val="60000"/>
                            <a:lumOff val="40000"/>
                          </a:schemeClr>
                        </a:gs>
                        <a:gs pos="8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Год набора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1000">
                          <a:schemeClr val="accent6">
                            <a:lumMod val="60000"/>
                            <a:lumOff val="40000"/>
                          </a:schemeClr>
                        </a:gs>
                        <a:gs pos="8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Категория кандидатов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1000">
                          <a:schemeClr val="accent6">
                            <a:lumMod val="60000"/>
                            <a:lumOff val="40000"/>
                          </a:schemeClr>
                        </a:gs>
                        <a:gs pos="8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1000">
                          <a:schemeClr val="accent6">
                            <a:lumMod val="60000"/>
                            <a:lumOff val="40000"/>
                          </a:schemeClr>
                        </a:gs>
                        <a:gs pos="8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1000">
                          <a:schemeClr val="accent6">
                            <a:lumMod val="60000"/>
                            <a:lumOff val="40000"/>
                          </a:schemeClr>
                        </a:gs>
                        <a:gs pos="8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7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68,2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75,4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59,6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72,2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234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2024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56,8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69,5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15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54,4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61,4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51,3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56,6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2024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50,9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62,9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9269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52,2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54,6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46,6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50,4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2024 год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50,4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59,3 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/>
          <a:stretch/>
        </p:blipFill>
        <p:spPr>
          <a:xfrm>
            <a:off x="6616582" y="3496735"/>
            <a:ext cx="2411760" cy="1455278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5"/>
          <a:stretch/>
        </p:blipFill>
        <p:spPr>
          <a:xfrm>
            <a:off x="6612942" y="1924208"/>
            <a:ext cx="2411760" cy="1430749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"/>
          <a:stretch/>
        </p:blipFill>
        <p:spPr>
          <a:xfrm>
            <a:off x="6619350" y="5093791"/>
            <a:ext cx="2412000" cy="1500882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93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СПОРТОМ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231" y="692696"/>
            <a:ext cx="8713787" cy="9363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спортивные секции.</a:t>
            </a:r>
          </a:p>
          <a:p>
            <a:pPr indent="3587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соревнований: от чемпионата академии до Всемирных кадетских игр, чемпионата Европы и чемпионата мира</a:t>
            </a: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-1"/>
          <a:stretch/>
        </p:blipFill>
        <p:spPr>
          <a:xfrm>
            <a:off x="77284" y="4155525"/>
            <a:ext cx="2948400" cy="2278457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6846"/>
          <a:stretch/>
        </p:blipFill>
        <p:spPr>
          <a:xfrm>
            <a:off x="6171786" y="4166158"/>
            <a:ext cx="2871649" cy="2268007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3450"/>
          <a:stretch/>
        </p:blipFill>
        <p:spPr>
          <a:xfrm>
            <a:off x="6176281" y="1685230"/>
            <a:ext cx="2880320" cy="2289600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7"/>
          <a:stretch/>
        </p:blipFill>
        <p:spPr>
          <a:xfrm>
            <a:off x="67973" y="1689365"/>
            <a:ext cx="2949327" cy="2290654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0"/>
          <a:stretch/>
        </p:blipFill>
        <p:spPr>
          <a:xfrm>
            <a:off x="3155046" y="1685230"/>
            <a:ext cx="2883489" cy="2289600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14806"/>
          <a:stretch/>
        </p:blipFill>
        <p:spPr>
          <a:xfrm>
            <a:off x="3155045" y="4155525"/>
            <a:ext cx="2883489" cy="2278457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02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ДОВОЛЬСТВИЕ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1" y="1179301"/>
            <a:ext cx="5293794" cy="5215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Денежное довольствие курсанта: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2129" y="1851373"/>
            <a:ext cx="5295976" cy="79208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 курс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(военнослужащий по призыву) –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2 563 р.;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129" y="2794026"/>
            <a:ext cx="5295976" cy="79208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 – 5 курсы (военнослужащий по контракту) – </a:t>
            </a:r>
          </a:p>
          <a:p>
            <a:pPr algn="ctr"/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 24 240 до 26 770 р.</a:t>
            </a:r>
            <a:endParaRPr lang="ru-RU" sz="20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825" y="4293096"/>
            <a:ext cx="5293794" cy="936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Денежное довольствие лейтенанта – 67 190 р.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87" y="2739134"/>
            <a:ext cx="2823457" cy="1882305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87" y="692696"/>
            <a:ext cx="2840057" cy="189728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87" y="4770596"/>
            <a:ext cx="2840057" cy="189337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99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75" y="721961"/>
            <a:ext cx="8588898" cy="77450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емпион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игр,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по видам спорта, включенным в программы Олимпийских игр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9492" y="1582430"/>
            <a:ext cx="8560981" cy="123284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общем образовании с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 или аттестат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(полном) общем образовании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золотой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медалью, или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(полном) общем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с серебряной медалью, или диплом о среднем профессиональном образовании с отличием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1" y="2929298"/>
            <a:ext cx="8560981" cy="2155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общем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выданный организацией со специальным наименованием, в котором не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50% итоговых отметок «отлично» (остальные «хорошо») от всех учебных предметов основной образовательной программы, а также по интегрированным с ней дополнительным общеразвивающим программам, имеющим целью подготовку несовершеннолетних обучающихся к военной или иной государственной службе,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50168" y="5152839"/>
            <a:ext cx="8560981" cy="158852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олимпиадах 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интеллектуальных и (или) творческих конкурсах, физкультурных мероприятиях и спортивных мероприятиях,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центральными органами военного управления Министерства обороны Российской Федерации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соответствующего документа (победитель/призер)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7/5 баллов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7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2" y="9927"/>
            <a:ext cx="8715375" cy="587855"/>
          </a:xfrm>
          <a:prstGeom prst="roundRect">
            <a:avLst>
              <a:gd name="adj" fmla="val 15742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75" y="1916832"/>
            <a:ext cx="8588898" cy="936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наименованием, находящимся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Министерства обороны Российской Федерации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9492" y="2996952"/>
            <a:ext cx="8560981" cy="237626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разряд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звание: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спорта, включенным в программы Олимпийских игр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военно-прикладным видам спорта: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в мастера спорта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спортивный разряд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остальным видам спорта: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спорта, кандидат в мастера спорта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9491" y="5463378"/>
            <a:ext cx="8560981" cy="120598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награды, подтвержденные удостоверениями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награда Российской Федерации 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знак отличия Министерства обороны Российской Федерации 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1887538" cy="92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61913"/>
            <a:ext cx="842963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40268" y="836712"/>
            <a:ext cx="8560981" cy="95355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50800" dist="63500" dir="366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587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 школьников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 в 2021-2025 годах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не ниже 60 баллов по физике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(победитель/призер) (подтверждается дипломами победителя/призера олимпиады)–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7/5 баллов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6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22874</TotalTime>
  <Words>1486</Words>
  <Application>Microsoft Office PowerPoint</Application>
  <PresentationFormat>Экран (4:3)</PresentationFormat>
  <Paragraphs>446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Symbol</vt:lpstr>
      <vt:lpstr>Times New Roman</vt:lpstr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ОС ПВО СНГ</dc:creator>
  <cp:lastModifiedBy>Otryzhko.d.n</cp:lastModifiedBy>
  <cp:revision>1837</cp:revision>
  <cp:lastPrinted>2024-09-24T11:19:49Z</cp:lastPrinted>
  <dcterms:created xsi:type="dcterms:W3CDTF">1601-01-01T00:00:00Z</dcterms:created>
  <dcterms:modified xsi:type="dcterms:W3CDTF">2024-10-22T16:39:41Z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